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65" r:id="rId14"/>
    <p:sldId id="267" r:id="rId15"/>
    <p:sldId id="273" r:id="rId16"/>
    <p:sldId id="295" r:id="rId17"/>
    <p:sldId id="271" r:id="rId18"/>
    <p:sldId id="304" r:id="rId19"/>
    <p:sldId id="270" r:id="rId20"/>
    <p:sldId id="305" r:id="rId21"/>
    <p:sldId id="306" r:id="rId22"/>
    <p:sldId id="307" r:id="rId23"/>
    <p:sldId id="269" r:id="rId24"/>
    <p:sldId id="274" r:id="rId25"/>
    <p:sldId id="276" r:id="rId26"/>
    <p:sldId id="275" r:id="rId27"/>
    <p:sldId id="257"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84C"/>
    <a:srgbClr val="FFFFFF"/>
    <a:srgbClr val="FFCB05"/>
    <a:srgbClr val="00274C"/>
    <a:srgbClr val="002647"/>
    <a:srgbClr val="FAC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12"/>
    <p:restoredTop sz="84758"/>
  </p:normalViewPr>
  <p:slideViewPr>
    <p:cSldViewPr snapToGrid="0" snapToObjects="1">
      <p:cViewPr>
        <p:scale>
          <a:sx n="100" d="100"/>
          <a:sy n="100" d="100"/>
        </p:scale>
        <p:origin x="2520" y="1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1</a:t>
            </a:r>
            <a:endParaRPr lang="en-US" dirty="0"/>
          </a:p>
        </p:txBody>
      </p:sp>
      <p:sp>
        <p:nvSpPr>
          <p:cNvPr id="3"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8"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9"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10"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8"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9"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10"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2</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3</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4</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5</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6</a:t>
            </a:r>
            <a:endParaRPr lang="en-US" dirty="0"/>
          </a:p>
        </p:txBody>
      </p:sp>
      <p:sp>
        <p:nvSpPr>
          <p:cNvPr id="8" name="Subtitle 2"/>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ntent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3"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8"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9"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10"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endParaRPr lang="en-US" dirty="0"/>
          </a:p>
        </p:txBody>
      </p:sp>
      <p:sp>
        <p:nvSpPr>
          <p:cNvPr id="8" name="Subtitle 2"/>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endParaRPr lang="en-US" dirty="0"/>
          </a:p>
        </p:txBody>
      </p:sp>
      <p:sp>
        <p:nvSpPr>
          <p:cNvPr id="9" name="Date Placeholder 3"/>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fld>
            <a:endParaRPr lang="en-US" dirty="0"/>
          </a:p>
        </p:txBody>
      </p:sp>
      <p:sp>
        <p:nvSpPr>
          <p:cNvPr id="10" name="Footer Placeholder 4"/>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9.jpe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9.jpeg"/><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2.png"/><Relationship Id="rId3" Type="http://schemas.microsoft.com/office/2007/relationships/hdphoto" Target="../media/image4.wdp"/><Relationship Id="rId2" Type="http://schemas.openxmlformats.org/officeDocument/2006/relationships/image" Target="../media/image3.jpe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4" Type="http://schemas.openxmlformats.org/officeDocument/2006/relationships/theme" Target="../theme/theme7.xml"/><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4" Type="http://schemas.openxmlformats.org/officeDocument/2006/relationships/theme" Target="../theme/theme8.xml"/><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4" Type="http://schemas.openxmlformats.org/officeDocument/2006/relationships/theme" Target="../theme/theme9.xml"/><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706"/>
          <a:stretch>
            <a:fillRect/>
          </a:stretch>
        </p:blipFill>
        <p:spPr>
          <a:xfrm>
            <a:off x="-4412" y="0"/>
            <a:ext cx="9148411" cy="5143500"/>
          </a:xfrm>
          <a:prstGeom prst="rect">
            <a:avLst/>
          </a:prstGeom>
        </p:spPr>
      </p:pic>
      <p:sp>
        <p:nvSpPr>
          <p:cNvPr id="8" name="Rectangle 7"/>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stretch>
            <a:fillRect/>
          </a:stretch>
        </p:blipFill>
        <p:spPr>
          <a:xfrm>
            <a:off x="3930650" y="5637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90864"/>
          <a:stretch>
            <a:fillRect/>
          </a:stretch>
        </p:blipFill>
        <p:spPr>
          <a:xfrm>
            <a:off x="0" y="4673600"/>
            <a:ext cx="9144000" cy="469900"/>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90864"/>
          <a:stretch>
            <a:fillRect/>
          </a:stretch>
        </p:blipFill>
        <p:spPr>
          <a:xfrm>
            <a:off x="0" y="4673600"/>
            <a:ext cx="9144000" cy="469900"/>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2" y="0"/>
            <a:ext cx="9144002" cy="5148072"/>
          </a:xfrm>
          <a:prstGeom prst="rect">
            <a:avLst/>
          </a:prstGeom>
        </p:spPr>
      </p:pic>
      <p:sp>
        <p:nvSpPr>
          <p:cNvPr id="7" name="Rectangle 6"/>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9" name="Picture 8"/>
          <p:cNvPicPr>
            <a:picLocks noChangeAspect="1"/>
          </p:cNvPicPr>
          <p:nvPr userDrawn="1"/>
        </p:nvPicPr>
        <p:blipFill>
          <a:blip r:embed="rId4"/>
          <a:stretch>
            <a:fillRect/>
          </a:stretch>
        </p:blipFill>
        <p:spPr>
          <a:xfrm>
            <a:off x="3930650" y="5637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609"/>
          <a:stretch>
            <a:fillRect/>
          </a:stretch>
        </p:blipFill>
        <p:spPr>
          <a:xfrm rot="10800000">
            <a:off x="5427" y="0"/>
            <a:ext cx="9138573" cy="5143500"/>
          </a:xfrm>
          <a:prstGeom prst="rect">
            <a:avLst/>
          </a:prstGeom>
        </p:spPr>
      </p:pic>
      <p:pic>
        <p:nvPicPr>
          <p:cNvPr id="8" name="Picture 7"/>
          <p:cNvPicPr>
            <a:picLocks noChangeAspect="1"/>
          </p:cNvPicPr>
          <p:nvPr userDrawn="1"/>
        </p:nvPicPr>
        <p:blipFill>
          <a:blip r:embed="rId3"/>
          <a:stretch>
            <a:fillRect/>
          </a:stretch>
        </p:blipFill>
        <p:spPr>
          <a:xfrm>
            <a:off x="3930650" y="9701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609"/>
          <a:stretch>
            <a:fillRect/>
          </a:stretch>
        </p:blipFill>
        <p:spPr>
          <a:xfrm rot="10800000">
            <a:off x="5427" y="0"/>
            <a:ext cx="9138573" cy="5143500"/>
          </a:xfrm>
          <a:prstGeom prst="rect">
            <a:avLst/>
          </a:prstGeom>
        </p:spPr>
      </p:pic>
      <p:sp>
        <p:nvSpPr>
          <p:cNvPr id="9" name="Rectangle 8"/>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8" name="Picture 7"/>
          <p:cNvPicPr>
            <a:picLocks noChangeAspect="1"/>
          </p:cNvPicPr>
          <p:nvPr userDrawn="1"/>
        </p:nvPicPr>
        <p:blipFill>
          <a:blip r:embed="rId3"/>
          <a:stretch>
            <a:fillRect/>
          </a:stretch>
        </p:blipFill>
        <p:spPr>
          <a:xfrm>
            <a:off x="3930650" y="9701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706"/>
          <a:stretch>
            <a:fillRect/>
          </a:stretch>
        </p:blipFill>
        <p:spPr>
          <a:xfrm>
            <a:off x="-4412" y="0"/>
            <a:ext cx="9148411" cy="5143500"/>
          </a:xfrm>
          <a:prstGeom prst="rect">
            <a:avLst/>
          </a:prstGeom>
        </p:spPr>
      </p:pic>
      <p:pic>
        <p:nvPicPr>
          <p:cNvPr id="8" name="Picture 7"/>
          <p:cNvPicPr>
            <a:picLocks noChangeAspect="1"/>
          </p:cNvPicPr>
          <p:nvPr userDrawn="1"/>
        </p:nvPicPr>
        <p:blipFill>
          <a:blip r:embed="rId3"/>
          <a:stretch>
            <a:fillRect/>
          </a:stretch>
        </p:blipFill>
        <p:spPr>
          <a:xfrm>
            <a:off x="3930650" y="678085"/>
            <a:ext cx="1282700" cy="1367088"/>
          </a:xfrm>
          <a:prstGeom prst="rect">
            <a:avLst/>
          </a:prstGeom>
        </p:spPr>
      </p:pic>
      <p:sp>
        <p:nvSpPr>
          <p:cNvPr id="9" name="Rectangle 8"/>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t="8706"/>
          <a:stretch>
            <a:fillRect/>
          </a:stretch>
        </p:blipFill>
        <p:spPr>
          <a:xfrm>
            <a:off x="-4412" y="0"/>
            <a:ext cx="9148411" cy="5143500"/>
          </a:xfrm>
          <a:prstGeom prst="rect">
            <a:avLst/>
          </a:prstGeom>
        </p:spPr>
      </p:pic>
      <p:sp>
        <p:nvSpPr>
          <p:cNvPr id="9" name="Rectangle 8"/>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10" name="Picture 9"/>
          <p:cNvPicPr>
            <a:picLocks noChangeAspect="1"/>
          </p:cNvPicPr>
          <p:nvPr userDrawn="1"/>
        </p:nvPicPr>
        <p:blipFill>
          <a:blip r:embed="rId3"/>
          <a:stretch>
            <a:fillRect/>
          </a:stretch>
        </p:blipFill>
        <p:spPr>
          <a:xfrm>
            <a:off x="3930650" y="678085"/>
            <a:ext cx="1282700" cy="1367088"/>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blip>
          <a:srcRect t="8706"/>
          <a:stretch>
            <a:fillRect/>
          </a:stretch>
        </p:blipFill>
        <p:spPr>
          <a:xfrm>
            <a:off x="-4412" y="0"/>
            <a:ext cx="9148411" cy="5143500"/>
          </a:xfrm>
          <a:prstGeom prst="rect">
            <a:avLst/>
          </a:prstGeom>
        </p:spPr>
      </p:pic>
      <p:pic>
        <p:nvPicPr>
          <p:cNvPr id="8" name="Picture 7"/>
          <p:cNvPicPr>
            <a:picLocks noChangeAspect="1"/>
          </p:cNvPicPr>
          <p:nvPr userDrawn="1"/>
        </p:nvPicPr>
        <p:blipFill rotWithShape="1">
          <a:blip r:embed="rId3"/>
          <a:srcRect t="90864"/>
          <a:stretch>
            <a:fillRect/>
          </a:stretch>
        </p:blipFill>
        <p:spPr>
          <a:xfrm>
            <a:off x="0" y="4673600"/>
            <a:ext cx="9144000" cy="4699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15000"/>
          </a:blip>
          <a:srcRect t="8609"/>
          <a:stretch>
            <a:fillRect/>
          </a:stretch>
        </p:blipFill>
        <p:spPr>
          <a:xfrm>
            <a:off x="5427" y="0"/>
            <a:ext cx="9138573" cy="5143500"/>
          </a:xfrm>
          <a:prstGeom prst="rect">
            <a:avLst/>
          </a:prstGeom>
        </p:spPr>
      </p:pic>
      <p:pic>
        <p:nvPicPr>
          <p:cNvPr id="8" name="Picture 7"/>
          <p:cNvPicPr>
            <a:picLocks noChangeAspect="1"/>
          </p:cNvPicPr>
          <p:nvPr userDrawn="1"/>
        </p:nvPicPr>
        <p:blipFill rotWithShape="1">
          <a:blip r:embed="rId3"/>
          <a:srcRect t="90864"/>
          <a:stretch>
            <a:fillRect/>
          </a:stretch>
        </p:blipFill>
        <p:spPr>
          <a:xfrm>
            <a:off x="0" y="4673600"/>
            <a:ext cx="9144000" cy="469900"/>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alphaModFix amt="10000"/>
          </a:blip>
          <a:srcRect t="8706"/>
          <a:stretch>
            <a:fillRect/>
          </a:stretch>
        </p:blipFill>
        <p:spPr>
          <a:xfrm>
            <a:off x="-4412" y="0"/>
            <a:ext cx="9148411" cy="5143500"/>
          </a:xfrm>
          <a:prstGeom prst="rect">
            <a:avLst/>
          </a:prstGeom>
        </p:spPr>
      </p:pic>
      <p:pic>
        <p:nvPicPr>
          <p:cNvPr id="8" name="Picture 7"/>
          <p:cNvPicPr>
            <a:picLocks noChangeAspect="1"/>
          </p:cNvPicPr>
          <p:nvPr userDrawn="1"/>
        </p:nvPicPr>
        <p:blipFill rotWithShape="1">
          <a:blip r:embed="rId3"/>
          <a:srcRect t="90864"/>
          <a:stretch>
            <a:fillRect/>
          </a:stretch>
        </p:blipFill>
        <p:spPr>
          <a:xfrm>
            <a:off x="0" y="4673600"/>
            <a:ext cx="9144000" cy="4699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276340" y="3739515"/>
            <a:ext cx="2288540" cy="1125220"/>
          </a:xfrm>
        </p:spPr>
        <p:txBody>
          <a:bodyPr/>
          <a:lstStyle/>
          <a:p>
            <a:r>
              <a:rPr lang="en-US" sz="1400" u="sng" dirty="0">
                <a:latin typeface="Arial" panose="020B0604020202020204" pitchFamily="34" charset="0"/>
                <a:cs typeface="Arial" panose="020B0604020202020204" pitchFamily="34" charset="0"/>
              </a:rPr>
              <a:t>STUDENTS</a:t>
            </a:r>
            <a:endParaRPr lang="en-US" sz="1400" u="sng"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Mythresh Neerugattu</a:t>
            </a:r>
            <a:endParaRPr lang="en-US" sz="1400" dirty="0">
              <a:latin typeface="Arial" panose="020B0604020202020204" pitchFamily="34" charset="0"/>
              <a:cs typeface="Arial" panose="020B0604020202020204" pitchFamily="34" charset="0"/>
            </a:endParaRPr>
          </a:p>
        </p:txBody>
      </p:sp>
      <p:sp>
        <p:nvSpPr>
          <p:cNvPr id="7" name="Title 6"/>
          <p:cNvSpPr>
            <a:spLocks noGrp="1"/>
          </p:cNvSpPr>
          <p:nvPr>
            <p:ph type="ctrTitle"/>
          </p:nvPr>
        </p:nvSpPr>
        <p:spPr>
          <a:xfrm>
            <a:off x="553085" y="3323590"/>
            <a:ext cx="4279265" cy="1135380"/>
          </a:xfrm>
        </p:spPr>
        <p:txBody>
          <a:bodyPr/>
          <a:lstStyle/>
          <a:p>
            <a:pPr>
              <a:lnSpc>
                <a:spcPct val="150000"/>
              </a:lnSpc>
            </a:pPr>
            <a:r>
              <a:rPr lang="en-US" sz="1600" dirty="0">
                <a:solidFill>
                  <a:srgbClr val="FFFFFF"/>
                </a:solidFill>
                <a:latin typeface="Arial" panose="020B0604020202020204" pitchFamily="34" charset="0"/>
                <a:cs typeface="Arial" panose="020B0604020202020204" pitchFamily="34" charset="0"/>
              </a:rPr>
              <a:t>ECE 537/CIS 568 Data Mining, Fall 2023</a:t>
            </a:r>
            <a:br>
              <a:rPr lang="en-US" sz="1600" dirty="0">
                <a:solidFill>
                  <a:srgbClr val="FFFFFF"/>
                </a:solidFill>
                <a:latin typeface="Arial" panose="020B0604020202020204" pitchFamily="34" charset="0"/>
                <a:cs typeface="Arial" panose="020B0604020202020204" pitchFamily="34" charset="0"/>
              </a:rPr>
            </a:br>
            <a:r>
              <a:rPr lang="en-US" sz="1600" dirty="0">
                <a:solidFill>
                  <a:srgbClr val="FFFFFF"/>
                </a:solidFill>
                <a:latin typeface="Arial" panose="020B0604020202020204" pitchFamily="34" charset="0"/>
                <a:cs typeface="Arial" panose="020B0604020202020204" pitchFamily="34" charset="0"/>
              </a:rPr>
              <a:t>Project Title : Prediction of Dementia</a:t>
            </a:r>
            <a:endParaRPr lang="en-IN" altLang="en-US" sz="1600" dirty="0">
              <a:solidFill>
                <a:srgbClr val="FFFFFF"/>
              </a:solidFill>
              <a:effectLst/>
              <a:latin typeface="Arial" panose="020B0604020202020204" pitchFamily="34" charset="0"/>
              <a:cs typeface="Arial" panose="020B0604020202020204" pitchFamily="3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3679190" cy="449580"/>
          </a:xfrm>
        </p:spPr>
        <p:txBody>
          <a:bodyPr/>
          <a:lstStyle/>
          <a:p>
            <a:r>
              <a:rPr lang="en-US" b="1" dirty="0">
                <a:solidFill>
                  <a:srgbClr val="00284C"/>
                </a:solidFill>
                <a:sym typeface="+mn-ea"/>
              </a:rPr>
              <a:t>Results </a:t>
            </a:r>
            <a:endParaRPr lang="en-US" b="1" dirty="0">
              <a:solidFill>
                <a:srgbClr val="00284C"/>
              </a:solidFill>
            </a:endParaRPr>
          </a:p>
          <a:p>
            <a:endParaRPr lang="en-US" b="1" dirty="0">
              <a:solidFill>
                <a:srgbClr val="00284C"/>
              </a:solidFill>
            </a:endParaRPr>
          </a:p>
        </p:txBody>
      </p:sp>
      <p:sp>
        <p:nvSpPr>
          <p:cNvPr id="4" name="Text Box 3"/>
          <p:cNvSpPr txBox="1"/>
          <p:nvPr/>
        </p:nvSpPr>
        <p:spPr>
          <a:xfrm>
            <a:off x="131445" y="583565"/>
            <a:ext cx="8514715" cy="3984625"/>
          </a:xfrm>
          <a:prstGeom prst="rect">
            <a:avLst/>
          </a:prstGeom>
          <a:noFill/>
        </p:spPr>
        <p:txBody>
          <a:bodyPr wrap="square" rtlCol="0">
            <a:noAutofit/>
          </a:bodyPr>
          <a:p>
            <a:r>
              <a:rPr lang="en-US"/>
              <a:t>In </a:t>
            </a:r>
            <a:r>
              <a:rPr lang="en-IN" altLang="en-US"/>
              <a:t>this</a:t>
            </a:r>
            <a:r>
              <a:rPr lang="en-US"/>
              <a:t> dementia prediction project, correlation analysis was utilized to understand the relationships between different variables. This analysis helped in identifying which variables are most strongly associated with dementia outcomes, enabling a more focused and effective feature selection for predictive models</a:t>
            </a:r>
            <a:r>
              <a:rPr lang="en-IN" altLang="en-US"/>
              <a:t>.</a:t>
            </a:r>
            <a:endParaRPr lang="en-IN" altLang="en-US"/>
          </a:p>
          <a:p>
            <a:endParaRPr lang="en-IN" altLang="en-US"/>
          </a:p>
        </p:txBody>
      </p:sp>
      <p:pic>
        <p:nvPicPr>
          <p:cNvPr id="5" name="Picture 4" descr="Screenshot (98)"/>
          <p:cNvPicPr>
            <a:picLocks noChangeAspect="1"/>
          </p:cNvPicPr>
          <p:nvPr/>
        </p:nvPicPr>
        <p:blipFill>
          <a:blip r:embed="rId1"/>
          <a:srcRect l="18979" t="23593" r="33764" b="17148"/>
          <a:stretch>
            <a:fillRect/>
          </a:stretch>
        </p:blipFill>
        <p:spPr>
          <a:xfrm>
            <a:off x="1735455" y="1321435"/>
            <a:ext cx="4321175" cy="304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3679190" cy="449580"/>
          </a:xfrm>
        </p:spPr>
        <p:txBody>
          <a:bodyPr/>
          <a:lstStyle/>
          <a:p>
            <a:r>
              <a:rPr lang="en-US" b="1" dirty="0">
                <a:solidFill>
                  <a:srgbClr val="00284C"/>
                </a:solidFill>
                <a:sym typeface="+mn-ea"/>
              </a:rPr>
              <a:t>Results </a:t>
            </a:r>
            <a:endParaRPr lang="en-US" b="1" dirty="0">
              <a:solidFill>
                <a:srgbClr val="00284C"/>
              </a:solidFill>
            </a:endParaRPr>
          </a:p>
          <a:p>
            <a:endParaRPr lang="en-US" b="1" dirty="0">
              <a:solidFill>
                <a:srgbClr val="00284C"/>
              </a:solidFill>
            </a:endParaRPr>
          </a:p>
        </p:txBody>
      </p:sp>
      <p:sp>
        <p:nvSpPr>
          <p:cNvPr id="4" name="Text Box 3"/>
          <p:cNvSpPr txBox="1"/>
          <p:nvPr/>
        </p:nvSpPr>
        <p:spPr>
          <a:xfrm>
            <a:off x="131445" y="583565"/>
            <a:ext cx="8514715" cy="3984625"/>
          </a:xfrm>
          <a:prstGeom prst="rect">
            <a:avLst/>
          </a:prstGeom>
          <a:noFill/>
        </p:spPr>
        <p:txBody>
          <a:bodyPr wrap="square" rtlCol="0">
            <a:noAutofit/>
          </a:bodyPr>
          <a:p>
            <a:r>
              <a:t>The SVM model shows a high accuracy of 0.95, indicating its strong predictive performance. Logistic Regression surpasses this slightly with an accuracy of 0.96, while the Kernelized SVM has the lowest at 0.56, suggesting it may be less suitable for this particular dataset or problem.</a:t>
            </a:r>
          </a:p>
        </p:txBody>
      </p:sp>
      <p:pic>
        <p:nvPicPr>
          <p:cNvPr id="2" name="Picture 1" descr="Screenshot (100)"/>
          <p:cNvPicPr>
            <a:picLocks noChangeAspect="1"/>
          </p:cNvPicPr>
          <p:nvPr/>
        </p:nvPicPr>
        <p:blipFill>
          <a:blip r:embed="rId1"/>
          <a:srcRect l="19403" t="31399" r="38236" b="21198"/>
          <a:stretch>
            <a:fillRect/>
          </a:stretch>
        </p:blipFill>
        <p:spPr>
          <a:xfrm>
            <a:off x="1720215" y="1455420"/>
            <a:ext cx="5100320" cy="3210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1597025" cy="449580"/>
          </a:xfrm>
        </p:spPr>
        <p:txBody>
          <a:bodyPr/>
          <a:lstStyle/>
          <a:p>
            <a:r>
              <a:rPr lang="en-US" b="1" dirty="0">
                <a:solidFill>
                  <a:srgbClr val="00284C"/>
                </a:solidFill>
                <a:sym typeface="+mn-ea"/>
              </a:rPr>
              <a:t>Discussion</a:t>
            </a:r>
            <a:endParaRPr lang="en-US" b="1" dirty="0">
              <a:solidFill>
                <a:srgbClr val="00284C"/>
              </a:solidFill>
            </a:endParaRPr>
          </a:p>
          <a:p>
            <a:endParaRPr lang="en-US" b="1" dirty="0">
              <a:solidFill>
                <a:srgbClr val="00284C"/>
              </a:solidFill>
            </a:endParaRPr>
          </a:p>
        </p:txBody>
      </p:sp>
      <p:sp>
        <p:nvSpPr>
          <p:cNvPr id="4" name="Text Box 3"/>
          <p:cNvSpPr txBox="1"/>
          <p:nvPr/>
        </p:nvSpPr>
        <p:spPr>
          <a:xfrm>
            <a:off x="299720" y="534670"/>
            <a:ext cx="8587740" cy="3607435"/>
          </a:xfrm>
          <a:prstGeom prst="rect">
            <a:avLst/>
          </a:prstGeom>
          <a:noFill/>
        </p:spPr>
        <p:txBody>
          <a:bodyPr wrap="square" rtlCol="0" anchor="t">
            <a:spAutoFit/>
          </a:bodyPr>
          <a:p>
            <a:pPr marL="171450" indent="-171450" algn="just">
              <a:lnSpc>
                <a:spcPct val="150000"/>
              </a:lnSpc>
              <a:buFont typeface="Wingdings" panose="05000000000000000000" charset="0"/>
              <a:buChar char="Ø"/>
            </a:pPr>
            <a:r>
              <a:rPr lang="en-US" sz="1270" dirty="0">
                <a:solidFill>
                  <a:srgbClr val="00284C"/>
                </a:solidFill>
              </a:rPr>
              <a:t>In our dementia prediction endeavor, we encountered significant challenges during the data preprocessing stage. Initial techniques such as row removal and mean imputation adversely affected our model's performance due to critical data loss and introduction of bias. </a:t>
            </a:r>
            <a:endParaRPr lang="en-US" sz="1270" dirty="0">
              <a:solidFill>
                <a:srgbClr val="00284C"/>
              </a:solidFill>
            </a:endParaRPr>
          </a:p>
          <a:p>
            <a:pPr marL="171450" indent="-171450" algn="just">
              <a:lnSpc>
                <a:spcPct val="150000"/>
              </a:lnSpc>
              <a:buFont typeface="Wingdings" panose="05000000000000000000" charset="0"/>
              <a:buChar char="Ø"/>
            </a:pPr>
            <a:r>
              <a:rPr lang="en-US" sz="1270" dirty="0">
                <a:solidFill>
                  <a:srgbClr val="00284C"/>
                </a:solidFill>
              </a:rPr>
              <a:t>The adoption of KNN imputation marked a turning point, leveraging the nearest neighbors' data to enhance accuracy through more representative imputation. </a:t>
            </a:r>
            <a:endParaRPr lang="en-US" sz="1270" dirty="0">
              <a:solidFill>
                <a:srgbClr val="00284C"/>
              </a:solidFill>
            </a:endParaRPr>
          </a:p>
          <a:p>
            <a:pPr marL="171450" indent="-171450" algn="just">
              <a:lnSpc>
                <a:spcPct val="150000"/>
              </a:lnSpc>
              <a:buFont typeface="Wingdings" panose="05000000000000000000" charset="0"/>
              <a:buChar char="Ø"/>
            </a:pPr>
            <a:r>
              <a:rPr lang="en-US" sz="1270" dirty="0">
                <a:solidFill>
                  <a:srgbClr val="00284C"/>
                </a:solidFill>
              </a:rPr>
              <a:t>Our approach to outliers was similarly nuanced; rather than eliminating them, we applied a capping strategy at the 5th and 95th percentiles. This preserved valuable data while mitigating the distortion from extreme values, thus contributing to the refinement of our dataset and the efficacy of our models.</a:t>
            </a:r>
            <a:endParaRPr lang="en-US" sz="1270" dirty="0">
              <a:solidFill>
                <a:srgbClr val="00284C"/>
              </a:solidFill>
            </a:endParaRPr>
          </a:p>
          <a:p>
            <a:pPr marL="171450" indent="-171450" algn="just">
              <a:lnSpc>
                <a:spcPct val="150000"/>
              </a:lnSpc>
              <a:buFont typeface="Wingdings" panose="05000000000000000000" charset="0"/>
              <a:buChar char="Ø"/>
            </a:pPr>
            <a:r>
              <a:rPr lang="en-US" sz="1270" dirty="0">
                <a:solidFill>
                  <a:srgbClr val="00284C"/>
                </a:solidFill>
              </a:rPr>
              <a:t>When we looked at different machine learning methods, we found that they didn't all work the same. The Kernelized SVM, which used a special method called RBF kernel, did not do well with our data. But when we used another method called a polynomial kernel, it did better, though still not as good as some other methods we tried. This shows that choosing the right method is very important for making good predictions with medical data.</a:t>
            </a:r>
            <a:endParaRPr lang="en-US" sz="1270" dirty="0">
              <a:solidFill>
                <a:srgbClr val="00284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1597025" cy="449580"/>
          </a:xfrm>
        </p:spPr>
        <p:txBody>
          <a:bodyPr/>
          <a:lstStyle/>
          <a:p>
            <a:r>
              <a:rPr lang="en-US" b="1" dirty="0">
                <a:solidFill>
                  <a:srgbClr val="00284C"/>
                </a:solidFill>
                <a:sym typeface="+mn-ea"/>
              </a:rPr>
              <a:t>Conclusion</a:t>
            </a:r>
            <a:endParaRPr lang="en-US" b="1" dirty="0">
              <a:solidFill>
                <a:srgbClr val="00284C"/>
              </a:solidFill>
            </a:endParaRPr>
          </a:p>
          <a:p>
            <a:endParaRPr lang="en-US" b="1" dirty="0">
              <a:solidFill>
                <a:srgbClr val="00284C"/>
              </a:solidFill>
            </a:endParaRPr>
          </a:p>
        </p:txBody>
      </p:sp>
      <p:sp>
        <p:nvSpPr>
          <p:cNvPr id="4" name="Text Box 3"/>
          <p:cNvSpPr txBox="1"/>
          <p:nvPr/>
        </p:nvSpPr>
        <p:spPr>
          <a:xfrm>
            <a:off x="290195" y="720725"/>
            <a:ext cx="8562975" cy="3138170"/>
          </a:xfrm>
          <a:prstGeom prst="rect">
            <a:avLst/>
          </a:prstGeom>
          <a:noFill/>
        </p:spPr>
        <p:txBody>
          <a:bodyPr wrap="square" rtlCol="0" anchor="t">
            <a:spAutoFit/>
          </a:bodyPr>
          <a:p>
            <a:pPr marL="285750" indent="-285750" algn="just">
              <a:lnSpc>
                <a:spcPct val="150000"/>
              </a:lnSpc>
              <a:buFont typeface="Wingdings" panose="05000000000000000000" charset="0"/>
              <a:buChar char="Ø"/>
            </a:pPr>
            <a:r>
              <a:rPr lang="en-US" sz="1200" dirty="0">
                <a:solidFill>
                  <a:srgbClr val="00284C"/>
                </a:solidFill>
              </a:rPr>
              <a:t>In conclusion, our project</a:t>
            </a:r>
            <a:r>
              <a:rPr lang="en-IN" altLang="en-US" sz="1200" dirty="0">
                <a:solidFill>
                  <a:srgbClr val="00284C"/>
                </a:solidFill>
              </a:rPr>
              <a:t>’</a:t>
            </a:r>
            <a:r>
              <a:rPr lang="en-US" sz="1200" dirty="0">
                <a:solidFill>
                  <a:srgbClr val="00284C"/>
                </a:solidFill>
              </a:rPr>
              <a:t>s primary goal was to determine the most effective machine learning approach for predicting dementia. Through our research, we discovered that Logistic Regression, not the initially favored SVM and Kernelized SVM models, proved to be the most accurate. This finding underlines the importance of thorough data preparation, which significantly enhanced our model</a:t>
            </a:r>
            <a:r>
              <a:rPr lang="en-IN" altLang="en-US" sz="1200" dirty="0">
                <a:solidFill>
                  <a:srgbClr val="00284C"/>
                </a:solidFill>
              </a:rPr>
              <a:t>’</a:t>
            </a:r>
            <a:r>
              <a:rPr lang="en-US" sz="1200" dirty="0">
                <a:solidFill>
                  <a:srgbClr val="00284C"/>
                </a:solidFill>
              </a:rPr>
              <a:t>s performance.</a:t>
            </a:r>
            <a:endParaRPr lang="en-US" sz="1200" dirty="0">
              <a:solidFill>
                <a:srgbClr val="00284C"/>
              </a:solidFill>
            </a:endParaRPr>
          </a:p>
          <a:p>
            <a:pPr marL="285750" indent="-285750" algn="just">
              <a:lnSpc>
                <a:spcPct val="150000"/>
              </a:lnSpc>
              <a:buFont typeface="Wingdings" panose="05000000000000000000" charset="0"/>
              <a:buChar char="Ø"/>
            </a:pPr>
            <a:r>
              <a:rPr lang="en-US" sz="1200" dirty="0">
                <a:solidFill>
                  <a:srgbClr val="00284C"/>
                </a:solidFill>
              </a:rPr>
              <a:t>We also recognize the critical ethical considerations in handling healthcare data, emphasizing the need for privacy and responsible data management. While our project demonstrates the valuable insights computational methods can offer in healthcare, it</a:t>
            </a:r>
            <a:r>
              <a:rPr lang="en-IN" altLang="en-US" sz="1200" dirty="0">
                <a:solidFill>
                  <a:srgbClr val="00284C"/>
                </a:solidFill>
              </a:rPr>
              <a:t>’</a:t>
            </a:r>
            <a:r>
              <a:rPr lang="en-US" sz="1200" dirty="0">
                <a:solidFill>
                  <a:srgbClr val="00284C"/>
                </a:solidFill>
              </a:rPr>
              <a:t>s important to remember that these tools are not infallible and should be used with care.</a:t>
            </a:r>
            <a:endParaRPr lang="en-US" sz="1200" dirty="0">
              <a:solidFill>
                <a:srgbClr val="00284C"/>
              </a:solidFill>
            </a:endParaRPr>
          </a:p>
          <a:p>
            <a:pPr marL="285750" indent="-285750" algn="just">
              <a:lnSpc>
                <a:spcPct val="150000"/>
              </a:lnSpc>
              <a:buFont typeface="Wingdings" panose="05000000000000000000" charset="0"/>
              <a:buChar char="Ø"/>
            </a:pPr>
            <a:r>
              <a:rPr lang="en-US" sz="1200" dirty="0">
                <a:solidFill>
                  <a:srgbClr val="00284C"/>
                </a:solidFill>
              </a:rPr>
              <a:t>Looking forward, we advocate for increased collaboration between scientists, medical professionals, and data analysts. Such teamwork is essential for advancing our understanding of complex medical conditions like dementia. Ultimately, our project not only showcases the potential of data analysis in healthcare but also highlights the need for ethical practices, careful data preparation, and collaborative efforts in shaping the future of medical research and treatment.</a:t>
            </a:r>
            <a:endParaRPr lang="en-US" sz="1200" dirty="0">
              <a:solidFill>
                <a:srgbClr val="00284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4903470" cy="449580"/>
          </a:xfrm>
        </p:spPr>
        <p:txBody>
          <a:bodyPr/>
          <a:lstStyle/>
          <a:p>
            <a:r>
              <a:rPr lang="en-US" b="1" dirty="0">
                <a:solidFill>
                  <a:srgbClr val="00284C"/>
                </a:solidFill>
                <a:sym typeface="+mn-ea"/>
              </a:rPr>
              <a:t>Limitations and Future Work</a:t>
            </a:r>
            <a:endParaRPr lang="en-US" b="1" dirty="0">
              <a:solidFill>
                <a:srgbClr val="00284C"/>
              </a:solidFill>
              <a:sym typeface="+mn-ea"/>
            </a:endParaRPr>
          </a:p>
        </p:txBody>
      </p:sp>
      <p:sp>
        <p:nvSpPr>
          <p:cNvPr id="4" name="Text Box 3"/>
          <p:cNvSpPr txBox="1"/>
          <p:nvPr/>
        </p:nvSpPr>
        <p:spPr>
          <a:xfrm>
            <a:off x="299720" y="534670"/>
            <a:ext cx="8375650" cy="2030095"/>
          </a:xfrm>
          <a:prstGeom prst="rect">
            <a:avLst/>
          </a:prstGeom>
          <a:noFill/>
        </p:spPr>
        <p:txBody>
          <a:bodyPr wrap="square" rtlCol="0" anchor="t">
            <a:spAutoFit/>
          </a:bodyPr>
          <a:p>
            <a:pPr marL="285750" indent="-285750" algn="just">
              <a:lnSpc>
                <a:spcPct val="150000"/>
              </a:lnSpc>
              <a:buFont typeface="Wingdings" panose="05000000000000000000" charset="0"/>
              <a:buChar char="Ø"/>
            </a:pPr>
            <a:r>
              <a:rPr lang="en-US" sz="1400" dirty="0">
                <a:solidFill>
                  <a:srgbClr val="00284C"/>
                </a:solidFill>
              </a:rPr>
              <a:t>The model performance could be further improved by exploring additional features and data sources.</a:t>
            </a:r>
            <a:endParaRPr lang="en-US" sz="1400" dirty="0">
              <a:solidFill>
                <a:srgbClr val="00284C"/>
              </a:solidFill>
            </a:endParaRPr>
          </a:p>
          <a:p>
            <a:pPr marL="285750" indent="-285750" algn="just">
              <a:lnSpc>
                <a:spcPct val="150000"/>
              </a:lnSpc>
              <a:buFont typeface="Wingdings" panose="05000000000000000000" charset="0"/>
              <a:buChar char="Ø"/>
            </a:pPr>
            <a:r>
              <a:rPr lang="en-US" sz="1400" dirty="0">
                <a:solidFill>
                  <a:srgbClr val="00284C"/>
                </a:solidFill>
              </a:rPr>
              <a:t>Developing Explainable AI (XAI) techniques could enhance model interpretability and provide insights into the underlying disease mechanisms.</a:t>
            </a:r>
            <a:endParaRPr lang="en-US" sz="1400" dirty="0">
              <a:solidFill>
                <a:srgbClr val="00284C"/>
              </a:solidFill>
            </a:endParaRPr>
          </a:p>
          <a:p>
            <a:pPr marL="285750" indent="-285750" algn="just">
              <a:lnSpc>
                <a:spcPct val="150000"/>
              </a:lnSpc>
              <a:buFont typeface="Wingdings" panose="05000000000000000000" charset="0"/>
              <a:buChar char="Ø"/>
            </a:pPr>
            <a:r>
              <a:rPr lang="en-US" sz="1400" dirty="0">
                <a:solidFill>
                  <a:srgbClr val="00284C"/>
                </a:solidFill>
              </a:rPr>
              <a:t>Validating the model on external datasets is crucial for ensuring generalizability and real-world applicability.</a:t>
            </a:r>
            <a:endParaRPr lang="en-US" sz="1400" dirty="0">
              <a:solidFill>
                <a:srgbClr val="00284C"/>
              </a:solidFill>
            </a:endParaRPr>
          </a:p>
          <a:p>
            <a:pPr marL="285750" indent="-285750" algn="just">
              <a:lnSpc>
                <a:spcPct val="150000"/>
              </a:lnSpc>
              <a:buFont typeface="Wingdings" panose="05000000000000000000" charset="0"/>
              <a:buChar char="Ø"/>
            </a:pPr>
            <a:r>
              <a:rPr lang="en-US" sz="1400" dirty="0">
                <a:solidFill>
                  <a:srgbClr val="00284C"/>
                </a:solidFill>
              </a:rPr>
              <a:t>Implementing the model for clinical decision support and personalized medicine approaches could significantly impact dementia management.</a:t>
            </a:r>
            <a:endParaRPr lang="en-US" sz="1400" dirty="0">
              <a:solidFill>
                <a:srgbClr val="00284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1597025" cy="449580"/>
          </a:xfrm>
        </p:spPr>
        <p:txBody>
          <a:bodyPr/>
          <a:lstStyle/>
          <a:p>
            <a:r>
              <a:rPr lang="en-US" b="1" dirty="0">
                <a:solidFill>
                  <a:srgbClr val="00284C"/>
                </a:solidFill>
                <a:sym typeface="+mn-ea"/>
              </a:rPr>
              <a:t>References</a:t>
            </a:r>
            <a:endParaRPr lang="en-US" b="1" dirty="0">
              <a:solidFill>
                <a:srgbClr val="00284C"/>
              </a:solidFill>
              <a:sym typeface="+mn-ea"/>
            </a:endParaRPr>
          </a:p>
        </p:txBody>
      </p:sp>
      <p:sp>
        <p:nvSpPr>
          <p:cNvPr id="4" name="Text Box 3"/>
          <p:cNvSpPr txBox="1"/>
          <p:nvPr/>
        </p:nvSpPr>
        <p:spPr>
          <a:xfrm>
            <a:off x="299720" y="534670"/>
            <a:ext cx="8562340" cy="3322955"/>
          </a:xfrm>
          <a:prstGeom prst="rect">
            <a:avLst/>
          </a:prstGeom>
          <a:noFill/>
        </p:spPr>
        <p:txBody>
          <a:bodyPr wrap="square" rtlCol="0" anchor="t">
            <a:spAutoFit/>
          </a:bodyPr>
          <a:p>
            <a:pPr algn="just">
              <a:lnSpc>
                <a:spcPct val="150000"/>
              </a:lnSpc>
            </a:pPr>
            <a:r>
              <a:rPr lang="en-US" sz="1400" dirty="0">
                <a:solidFill>
                  <a:srgbClr val="00284C"/>
                </a:solidFill>
              </a:rPr>
              <a:t>[1] Hastie, T., Tibshirani, R., &amp; Friedman, J. (2009). The Elements of Statistical Learning: Data Mining, Inference, and Prediction. Springer. ISBN 978-0387848570.</a:t>
            </a:r>
            <a:endParaRPr lang="en-US" sz="1400" dirty="0">
              <a:solidFill>
                <a:srgbClr val="00284C"/>
              </a:solidFill>
            </a:endParaRPr>
          </a:p>
          <a:p>
            <a:pPr algn="just">
              <a:lnSpc>
                <a:spcPct val="150000"/>
              </a:lnSpc>
            </a:pPr>
            <a:r>
              <a:rPr lang="en-US" sz="1400" dirty="0">
                <a:solidFill>
                  <a:srgbClr val="00284C"/>
                </a:solidFill>
              </a:rPr>
              <a:t>[2] Bishop, C. M. (2006). Pattern Recognition and Machine Learning. Springer. ISBN 978-0387310732.</a:t>
            </a:r>
            <a:endParaRPr lang="en-US" sz="1400" dirty="0">
              <a:solidFill>
                <a:srgbClr val="00284C"/>
              </a:solidFill>
            </a:endParaRPr>
          </a:p>
          <a:p>
            <a:pPr algn="just">
              <a:lnSpc>
                <a:spcPct val="150000"/>
              </a:lnSpc>
            </a:pPr>
            <a:r>
              <a:rPr lang="en-US" sz="1400" dirty="0">
                <a:solidFill>
                  <a:srgbClr val="00284C"/>
                </a:solidFill>
              </a:rPr>
              <a:t>[3]Fischl,B.(2012).FreeSurfer.NeuroImage,62(2),774781.doi:10.1016/j.neuroimage.2012.01.021.</a:t>
            </a:r>
            <a:endParaRPr lang="en-US" sz="1400" dirty="0">
              <a:solidFill>
                <a:srgbClr val="00284C"/>
              </a:solidFill>
            </a:endParaRPr>
          </a:p>
          <a:p>
            <a:pPr algn="just">
              <a:lnSpc>
                <a:spcPct val="150000"/>
              </a:lnSpc>
            </a:pPr>
            <a:r>
              <a:rPr lang="en-US" sz="1400" dirty="0">
                <a:solidFill>
                  <a:srgbClr val="00284C"/>
                </a:solidFill>
              </a:rPr>
              <a:t>[4] Ashburner, J., &amp; Friston, K. J. (2000). Voxel-based morphometry—The methods. NeuroImage, 11(6), 805-821. doi: 10.1006/nimg.2000.0582.</a:t>
            </a:r>
            <a:endParaRPr lang="en-US" sz="1400" dirty="0">
              <a:solidFill>
                <a:srgbClr val="00284C"/>
              </a:solidFill>
            </a:endParaRPr>
          </a:p>
          <a:p>
            <a:pPr algn="just">
              <a:lnSpc>
                <a:spcPct val="150000"/>
              </a:lnSpc>
            </a:pPr>
            <a:r>
              <a:rPr lang="en-US" sz="1400" dirty="0">
                <a:solidFill>
                  <a:srgbClr val="00284C"/>
                </a:solidFill>
              </a:rPr>
              <a:t>[5] Pedregosa, F., Varoquaux, G., Gramfort, A., Michel, V., Thirion, B., Grisel, O., ... &amp; Duchesnay, É. (2011). Scikit-learn: Machine learning in Python. Journal of Machine Learning Research, 12(Oct), 2825-2830.</a:t>
            </a:r>
            <a:endParaRPr lang="en-US" sz="1400" dirty="0">
              <a:solidFill>
                <a:srgbClr val="00284C"/>
              </a:solidFill>
            </a:endParaRPr>
          </a:p>
          <a:p>
            <a:pPr algn="just">
              <a:lnSpc>
                <a:spcPct val="150000"/>
              </a:lnSpc>
            </a:pPr>
            <a:r>
              <a:rPr lang="en-US" sz="1400" dirty="0">
                <a:solidFill>
                  <a:srgbClr val="00284C"/>
                </a:solidFill>
              </a:rPr>
              <a:t>[6] McKinney, W., &amp; others. (2011). Pandas: a foundational Python library for data analysis and statistics. Python for High Performance and Scientific Computing, 14(9).</a:t>
            </a:r>
            <a:endParaRPr lang="en-US" sz="1400" dirty="0">
              <a:solidFill>
                <a:srgbClr val="00284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1597025" cy="449580"/>
          </a:xfrm>
        </p:spPr>
        <p:txBody>
          <a:bodyPr/>
          <a:lstStyle/>
          <a:p>
            <a:r>
              <a:rPr lang="en-US" b="1" dirty="0">
                <a:solidFill>
                  <a:srgbClr val="00284C"/>
                </a:solidFill>
              </a:rPr>
              <a:t>Contents:</a:t>
            </a:r>
            <a:endParaRPr lang="en-US" b="1" dirty="0">
              <a:solidFill>
                <a:srgbClr val="00284C"/>
              </a:solidFill>
            </a:endParaRPr>
          </a:p>
          <a:p>
            <a:endParaRPr lang="en-US" b="1" dirty="0">
              <a:solidFill>
                <a:srgbClr val="00284C"/>
              </a:solidFill>
            </a:endParaRPr>
          </a:p>
        </p:txBody>
      </p:sp>
      <p:sp>
        <p:nvSpPr>
          <p:cNvPr id="4" name="Text Box 3"/>
          <p:cNvSpPr txBox="1"/>
          <p:nvPr/>
        </p:nvSpPr>
        <p:spPr>
          <a:xfrm>
            <a:off x="299720" y="534670"/>
            <a:ext cx="2182495" cy="3661410"/>
          </a:xfrm>
          <a:prstGeom prst="rect">
            <a:avLst/>
          </a:prstGeom>
          <a:noFill/>
        </p:spPr>
        <p:txBody>
          <a:bodyPr wrap="square" rtlCol="0" anchor="t">
            <a:spAutoFit/>
          </a:bodyPr>
          <a:p>
            <a:pPr>
              <a:lnSpc>
                <a:spcPct val="150000"/>
              </a:lnSpc>
            </a:pPr>
            <a:r>
              <a:rPr lang="en-US" sz="1600" dirty="0">
                <a:solidFill>
                  <a:srgbClr val="00284C"/>
                </a:solidFill>
                <a:sym typeface="+mn-ea"/>
              </a:rPr>
              <a:t>1.Introduction</a:t>
            </a:r>
            <a:endParaRPr lang="en-US" sz="1600" dirty="0">
              <a:solidFill>
                <a:srgbClr val="00284C"/>
              </a:solidFill>
            </a:endParaRPr>
          </a:p>
          <a:p>
            <a:pPr>
              <a:lnSpc>
                <a:spcPct val="150000"/>
              </a:lnSpc>
            </a:pPr>
            <a:r>
              <a:rPr lang="en-US" sz="1600" dirty="0">
                <a:solidFill>
                  <a:srgbClr val="00284C"/>
                </a:solidFill>
                <a:sym typeface="+mn-ea"/>
              </a:rPr>
              <a:t>2.Data Descrption</a:t>
            </a:r>
            <a:endParaRPr lang="en-US" sz="1600" dirty="0">
              <a:solidFill>
                <a:srgbClr val="00284C"/>
              </a:solidFill>
            </a:endParaRPr>
          </a:p>
          <a:p>
            <a:pPr>
              <a:lnSpc>
                <a:spcPct val="150000"/>
              </a:lnSpc>
            </a:pPr>
            <a:r>
              <a:rPr lang="en-US" sz="1600" dirty="0">
                <a:solidFill>
                  <a:srgbClr val="00284C"/>
                </a:solidFill>
                <a:sym typeface="+mn-ea"/>
              </a:rPr>
              <a:t>3.Background</a:t>
            </a:r>
            <a:endParaRPr lang="en-US" sz="1600" dirty="0">
              <a:solidFill>
                <a:srgbClr val="00284C"/>
              </a:solidFill>
            </a:endParaRPr>
          </a:p>
          <a:p>
            <a:pPr>
              <a:lnSpc>
                <a:spcPct val="150000"/>
              </a:lnSpc>
            </a:pPr>
            <a:r>
              <a:rPr lang="en-US" sz="1600" dirty="0">
                <a:solidFill>
                  <a:srgbClr val="00284C"/>
                </a:solidFill>
              </a:rPr>
              <a:t>4.Methodology</a:t>
            </a:r>
            <a:endParaRPr lang="en-US" sz="1600" dirty="0">
              <a:solidFill>
                <a:srgbClr val="00284C"/>
              </a:solidFill>
            </a:endParaRPr>
          </a:p>
          <a:p>
            <a:pPr>
              <a:lnSpc>
                <a:spcPct val="150000"/>
              </a:lnSpc>
            </a:pPr>
            <a:r>
              <a:rPr lang="en-US" sz="1600" dirty="0">
                <a:solidFill>
                  <a:srgbClr val="00284C"/>
                </a:solidFill>
              </a:rPr>
              <a:t>5.Results</a:t>
            </a:r>
            <a:endParaRPr lang="en-US" sz="1600" dirty="0">
              <a:solidFill>
                <a:srgbClr val="00284C"/>
              </a:solidFill>
            </a:endParaRPr>
          </a:p>
          <a:p>
            <a:pPr>
              <a:lnSpc>
                <a:spcPct val="150000"/>
              </a:lnSpc>
            </a:pPr>
            <a:r>
              <a:rPr lang="en-US" sz="1600" dirty="0">
                <a:solidFill>
                  <a:srgbClr val="00284C"/>
                </a:solidFill>
              </a:rPr>
              <a:t>6.Discussion</a:t>
            </a:r>
            <a:endParaRPr lang="en-US" sz="1600" dirty="0">
              <a:solidFill>
                <a:srgbClr val="00284C"/>
              </a:solidFill>
            </a:endParaRPr>
          </a:p>
          <a:p>
            <a:pPr>
              <a:lnSpc>
                <a:spcPct val="150000"/>
              </a:lnSpc>
            </a:pPr>
            <a:r>
              <a:rPr lang="en-US" sz="1600" dirty="0">
                <a:solidFill>
                  <a:srgbClr val="00284C"/>
                </a:solidFill>
              </a:rPr>
              <a:t>7.Conclusion</a:t>
            </a:r>
            <a:endParaRPr lang="en-US" sz="1600" dirty="0">
              <a:solidFill>
                <a:srgbClr val="00284C"/>
              </a:solidFill>
            </a:endParaRPr>
          </a:p>
          <a:p>
            <a:pPr>
              <a:lnSpc>
                <a:spcPct val="150000"/>
              </a:lnSpc>
            </a:pPr>
            <a:r>
              <a:rPr lang="en-US" sz="1600" dirty="0">
                <a:solidFill>
                  <a:srgbClr val="00284C"/>
                </a:solidFill>
              </a:rPr>
              <a:t>8.Future Work</a:t>
            </a:r>
            <a:endParaRPr lang="en-US" sz="1600" dirty="0">
              <a:solidFill>
                <a:srgbClr val="00284C"/>
              </a:solidFill>
            </a:endParaRPr>
          </a:p>
          <a:p>
            <a:pPr>
              <a:lnSpc>
                <a:spcPct val="150000"/>
              </a:lnSpc>
            </a:pPr>
            <a:r>
              <a:rPr lang="en-US" sz="1600" dirty="0">
                <a:solidFill>
                  <a:srgbClr val="00284C"/>
                </a:solidFill>
              </a:rPr>
              <a:t>9.References</a:t>
            </a:r>
            <a:endParaRPr lang="en-US" sz="1600" dirty="0">
              <a:solidFill>
                <a:srgbClr val="00284C"/>
              </a:solidFill>
            </a:endParaRPr>
          </a:p>
          <a:p>
            <a:endParaRPr lang="en-US" sz="1600" dirty="0">
              <a:solidFill>
                <a:srgbClr val="00284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2084705" cy="449580"/>
          </a:xfrm>
        </p:spPr>
        <p:txBody>
          <a:bodyPr/>
          <a:lstStyle/>
          <a:p>
            <a:r>
              <a:rPr lang="en-US" b="1" dirty="0">
                <a:solidFill>
                  <a:srgbClr val="00284C"/>
                </a:solidFill>
                <a:sym typeface="+mn-ea"/>
              </a:rPr>
              <a:t>Introduction</a:t>
            </a:r>
            <a:endParaRPr lang="en-US" b="1" dirty="0">
              <a:solidFill>
                <a:srgbClr val="00284C"/>
              </a:solidFill>
            </a:endParaRPr>
          </a:p>
          <a:p>
            <a:endParaRPr lang="en-US" b="1" dirty="0">
              <a:solidFill>
                <a:srgbClr val="00284C"/>
              </a:solidFill>
            </a:endParaRPr>
          </a:p>
        </p:txBody>
      </p:sp>
      <p:sp>
        <p:nvSpPr>
          <p:cNvPr id="2" name="Text Box 1"/>
          <p:cNvSpPr txBox="1"/>
          <p:nvPr/>
        </p:nvSpPr>
        <p:spPr>
          <a:xfrm>
            <a:off x="299720" y="678815"/>
            <a:ext cx="8512810" cy="3392170"/>
          </a:xfrm>
          <a:prstGeom prst="rect">
            <a:avLst/>
          </a:prstGeom>
          <a:noFill/>
        </p:spPr>
        <p:txBody>
          <a:bodyPr wrap="square" rtlCol="0" anchor="t">
            <a:spAutoFit/>
          </a:bodyPr>
          <a:p>
            <a:pPr indent="0" algn="just">
              <a:lnSpc>
                <a:spcPct val="150000"/>
              </a:lnSpc>
              <a:buFont typeface="Wingdings" panose="05000000000000000000" charset="0"/>
              <a:buNone/>
            </a:pPr>
            <a:r>
              <a:rPr lang="en-US" sz="1300" b="1"/>
              <a:t>Dementia in Contemporary Healthcare:</a:t>
            </a:r>
            <a:endParaRPr lang="en-US" sz="1300"/>
          </a:p>
          <a:p>
            <a:pPr marL="285750" indent="-285750" algn="just">
              <a:lnSpc>
                <a:spcPct val="150000"/>
              </a:lnSpc>
              <a:buFont typeface="Wingdings" panose="05000000000000000000" charset="0"/>
              <a:buChar char="Ø"/>
            </a:pPr>
            <a:r>
              <a:rPr lang="en-US" sz="1300"/>
              <a:t>Formidable challenge impacting millions globally</a:t>
            </a:r>
            <a:endParaRPr lang="en-US" sz="1300"/>
          </a:p>
          <a:p>
            <a:pPr marL="285750" indent="-285750" algn="just">
              <a:lnSpc>
                <a:spcPct val="150000"/>
              </a:lnSpc>
              <a:buFont typeface="Wingdings" panose="05000000000000000000" charset="0"/>
              <a:buChar char="Ø"/>
            </a:pPr>
            <a:r>
              <a:rPr lang="en-US" sz="1300"/>
              <a:t>Progressive cognitive decline with life-altering consequences</a:t>
            </a:r>
            <a:endParaRPr lang="en-US" sz="1300"/>
          </a:p>
          <a:p>
            <a:pPr marL="285750" indent="-285750" algn="just">
              <a:lnSpc>
                <a:spcPct val="150000"/>
              </a:lnSpc>
              <a:buFont typeface="Wingdings" panose="05000000000000000000" charset="0"/>
              <a:buChar char="Ø"/>
            </a:pPr>
            <a:r>
              <a:rPr lang="en-US" sz="1300"/>
              <a:t>Urgency for early intervention to mitigate debilitating effects</a:t>
            </a:r>
            <a:endParaRPr lang="en-US" sz="1300"/>
          </a:p>
          <a:p>
            <a:pPr indent="0" algn="just">
              <a:lnSpc>
                <a:spcPct val="150000"/>
              </a:lnSpc>
              <a:buFont typeface="Wingdings" panose="05000000000000000000" charset="0"/>
              <a:buNone/>
            </a:pPr>
            <a:r>
              <a:rPr lang="en-US" sz="1300" b="1"/>
              <a:t>Mission and Objective of Our Project:</a:t>
            </a:r>
            <a:endParaRPr lang="en-US" sz="1300"/>
          </a:p>
          <a:p>
            <a:pPr marL="285750" indent="-285750" algn="just">
              <a:lnSpc>
                <a:spcPct val="150000"/>
              </a:lnSpc>
              <a:buFont typeface="Wingdings" panose="05000000000000000000" charset="0"/>
              <a:buChar char="Ø"/>
            </a:pPr>
            <a:r>
              <a:rPr lang="en-US" sz="1300"/>
              <a:t>Driven by the mission to revolutionize dementia prediction</a:t>
            </a:r>
            <a:endParaRPr lang="en-US" sz="1300"/>
          </a:p>
          <a:p>
            <a:pPr marL="285750" indent="-285750" algn="just">
              <a:lnSpc>
                <a:spcPct val="150000"/>
              </a:lnSpc>
              <a:buFont typeface="Wingdings" panose="05000000000000000000" charset="0"/>
              <a:buChar char="Ø"/>
            </a:pPr>
            <a:r>
              <a:rPr lang="en-US" sz="1300"/>
              <a:t>Acknowledging the transformative potential of early diagnosis</a:t>
            </a:r>
            <a:endParaRPr lang="en-US" sz="1300"/>
          </a:p>
          <a:p>
            <a:pPr marL="285750" indent="-285750" algn="just">
              <a:lnSpc>
                <a:spcPct val="150000"/>
              </a:lnSpc>
              <a:buFont typeface="Wingdings" panose="05000000000000000000" charset="0"/>
              <a:buChar char="Ø"/>
            </a:pPr>
            <a:r>
              <a:rPr lang="en-US" sz="1300"/>
              <a:t>Enhancing the lives of those affected by dementia</a:t>
            </a:r>
            <a:endParaRPr lang="en-US" sz="1300"/>
          </a:p>
          <a:p>
            <a:pPr indent="0" algn="just">
              <a:lnSpc>
                <a:spcPct val="150000"/>
              </a:lnSpc>
              <a:buFont typeface="Wingdings" panose="05000000000000000000" charset="0"/>
              <a:buNone/>
            </a:pPr>
            <a:r>
              <a:rPr lang="en-US" sz="1300" b="1"/>
              <a:t>Primary Goal of Our Project:</a:t>
            </a:r>
            <a:endParaRPr lang="en-US" sz="1300"/>
          </a:p>
          <a:p>
            <a:pPr marL="285750" indent="-285750" algn="just">
              <a:lnSpc>
                <a:spcPct val="150000"/>
              </a:lnSpc>
              <a:buFont typeface="Wingdings" panose="05000000000000000000" charset="0"/>
              <a:buChar char="Ø"/>
            </a:pPr>
            <a:r>
              <a:rPr lang="en-US" sz="1300"/>
              <a:t>Addressing dementia as a significant and escalating health concern</a:t>
            </a:r>
            <a:endParaRPr lang="en-US" sz="1300"/>
          </a:p>
          <a:p>
            <a:pPr marL="285750" indent="-285750" algn="just">
              <a:lnSpc>
                <a:spcPct val="150000"/>
              </a:lnSpc>
              <a:buFont typeface="Wingdings" panose="05000000000000000000" charset="0"/>
              <a:buChar char="Ø"/>
            </a:pPr>
            <a:r>
              <a:rPr lang="en-US" sz="1300"/>
              <a:t>Emphasizing the critical role of early diagnosis for effective intervention and care</a:t>
            </a:r>
            <a:endParaRPr lang="en-US"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2355850" cy="449580"/>
          </a:xfrm>
        </p:spPr>
        <p:txBody>
          <a:bodyPr/>
          <a:lstStyle/>
          <a:p>
            <a:r>
              <a:rPr lang="en-US" b="1" dirty="0">
                <a:solidFill>
                  <a:srgbClr val="00284C"/>
                </a:solidFill>
                <a:sym typeface="+mn-ea"/>
              </a:rPr>
              <a:t>Data Description</a:t>
            </a:r>
            <a:endParaRPr lang="en-US" b="1" dirty="0">
              <a:solidFill>
                <a:srgbClr val="00284C"/>
              </a:solidFill>
            </a:endParaRPr>
          </a:p>
          <a:p>
            <a:endParaRPr lang="en-US" b="1" dirty="0">
              <a:solidFill>
                <a:srgbClr val="00284C"/>
              </a:solidFill>
            </a:endParaRPr>
          </a:p>
        </p:txBody>
      </p:sp>
      <p:sp>
        <p:nvSpPr>
          <p:cNvPr id="4" name="Text Box 3"/>
          <p:cNvSpPr txBox="1"/>
          <p:nvPr/>
        </p:nvSpPr>
        <p:spPr>
          <a:xfrm>
            <a:off x="251460" y="576580"/>
            <a:ext cx="8770620" cy="4107815"/>
          </a:xfrm>
          <a:prstGeom prst="rect">
            <a:avLst/>
          </a:prstGeom>
          <a:noFill/>
        </p:spPr>
        <p:txBody>
          <a:bodyPr wrap="square" rtlCol="0" anchor="t">
            <a:spAutoFit/>
          </a:bodyPr>
          <a:p>
            <a:pPr indent="0" algn="just">
              <a:lnSpc>
                <a:spcPct val="150000"/>
              </a:lnSpc>
              <a:buFont typeface="Wingdings" panose="05000000000000000000" charset="0"/>
              <a:buNone/>
            </a:pPr>
            <a:r>
              <a:rPr lang="en-US" sz="1400" b="1" dirty="0">
                <a:solidFill>
                  <a:srgbClr val="00284C"/>
                </a:solidFill>
              </a:rPr>
              <a:t>Core Dataset from OASIS Database:</a:t>
            </a:r>
            <a:endParaRPr lang="en-US" sz="1400" b="1" dirty="0">
              <a:solidFill>
                <a:srgbClr val="00284C"/>
              </a:solidFill>
            </a:endParaRPr>
          </a:p>
          <a:p>
            <a:pPr marL="285750" indent="-285750" algn="just">
              <a:lnSpc>
                <a:spcPct val="150000"/>
              </a:lnSpc>
              <a:buFont typeface="Wingdings" panose="05000000000000000000" charset="0"/>
              <a:buChar char="Ø"/>
            </a:pPr>
            <a:r>
              <a:rPr lang="en-US" sz="1200" dirty="0">
                <a:solidFill>
                  <a:srgbClr val="00284C"/>
                </a:solidFill>
              </a:rPr>
              <a:t>Diverse and rich dataset at the heart of our initiative</a:t>
            </a:r>
            <a:endParaRPr lang="en-US" sz="1200" dirty="0">
              <a:solidFill>
                <a:srgbClr val="00284C"/>
              </a:solidFill>
            </a:endParaRPr>
          </a:p>
          <a:p>
            <a:pPr marL="285750" indent="-285750" algn="just">
              <a:lnSpc>
                <a:spcPct val="150000"/>
              </a:lnSpc>
              <a:buFont typeface="Wingdings" panose="05000000000000000000" charset="0"/>
              <a:buChar char="Ø"/>
            </a:pPr>
            <a:r>
              <a:rPr lang="en-US" sz="1200" dirty="0">
                <a:solidFill>
                  <a:srgbClr val="00284C"/>
                </a:solidFill>
              </a:rPr>
              <a:t>Meticulously curated from the OASIS database</a:t>
            </a:r>
            <a:endParaRPr lang="en-US" sz="1200" dirty="0">
              <a:solidFill>
                <a:srgbClr val="00284C"/>
              </a:solidFill>
            </a:endParaRPr>
          </a:p>
          <a:p>
            <a:pPr marL="285750" indent="-285750" algn="just">
              <a:lnSpc>
                <a:spcPct val="150000"/>
              </a:lnSpc>
              <a:buFont typeface="Wingdings" panose="05000000000000000000" charset="0"/>
              <a:buChar char="Ø"/>
            </a:pPr>
            <a:r>
              <a:rPr lang="en-US" sz="1200" dirty="0">
                <a:solidFill>
                  <a:srgbClr val="00284C"/>
                </a:solidFill>
              </a:rPr>
              <a:t>Encompasses neuroimaging data, clinical assessments, demographics, and cognitive scores</a:t>
            </a:r>
            <a:endParaRPr lang="en-US" sz="1200" dirty="0">
              <a:solidFill>
                <a:srgbClr val="00284C"/>
              </a:solidFill>
            </a:endParaRPr>
          </a:p>
          <a:p>
            <a:pPr indent="0" algn="just">
              <a:lnSpc>
                <a:spcPct val="150000"/>
              </a:lnSpc>
              <a:buFont typeface="Wingdings" panose="05000000000000000000" charset="0"/>
              <a:buNone/>
            </a:pPr>
            <a:r>
              <a:rPr lang="en-US" sz="1400" b="1" dirty="0">
                <a:solidFill>
                  <a:srgbClr val="00284C"/>
                </a:solidFill>
              </a:rPr>
              <a:t>Leveraging OASIS Dataset for Early Detection:</a:t>
            </a:r>
            <a:endParaRPr lang="en-US" sz="1400" dirty="0">
              <a:solidFill>
                <a:srgbClr val="00284C"/>
              </a:solidFill>
            </a:endParaRPr>
          </a:p>
          <a:p>
            <a:pPr marL="285750" indent="-285750" algn="just">
              <a:lnSpc>
                <a:spcPct val="150000"/>
              </a:lnSpc>
              <a:buFont typeface="Wingdings" panose="05000000000000000000" charset="0"/>
              <a:buChar char="Ø"/>
            </a:pPr>
            <a:r>
              <a:rPr lang="en-US" sz="1200" dirty="0">
                <a:solidFill>
                  <a:srgbClr val="00284C"/>
                </a:solidFill>
              </a:rPr>
              <a:t>Leveraging the multidimensional OASIS dataset</a:t>
            </a:r>
            <a:endParaRPr lang="en-US" sz="1200" dirty="0">
              <a:solidFill>
                <a:srgbClr val="00284C"/>
              </a:solidFill>
            </a:endParaRPr>
          </a:p>
          <a:p>
            <a:pPr marL="285750" indent="-285750" algn="just">
              <a:lnSpc>
                <a:spcPct val="150000"/>
              </a:lnSpc>
              <a:buFont typeface="Wingdings" panose="05000000000000000000" charset="0"/>
              <a:buChar char="Ø"/>
            </a:pPr>
            <a:r>
              <a:rPr lang="en-US" sz="1200" dirty="0">
                <a:solidFill>
                  <a:srgbClr val="00284C"/>
                </a:solidFill>
              </a:rPr>
              <a:t>Provides a holistic view of the complexities of dementia</a:t>
            </a:r>
            <a:endParaRPr lang="en-US" sz="1200" dirty="0">
              <a:solidFill>
                <a:srgbClr val="00284C"/>
              </a:solidFill>
            </a:endParaRPr>
          </a:p>
          <a:p>
            <a:pPr marL="285750" indent="-285750" algn="just">
              <a:lnSpc>
                <a:spcPct val="150000"/>
              </a:lnSpc>
              <a:buFont typeface="Wingdings" panose="05000000000000000000" charset="0"/>
              <a:buChar char="Ø"/>
            </a:pPr>
            <a:r>
              <a:rPr lang="en-US" sz="1200" dirty="0">
                <a:solidFill>
                  <a:srgbClr val="00284C"/>
                </a:solidFill>
              </a:rPr>
              <a:t>Aspiring to contribute to early detection and enhance overall quality of life for individuals with dementia</a:t>
            </a:r>
            <a:endParaRPr lang="en-US" sz="1200" dirty="0">
              <a:solidFill>
                <a:srgbClr val="00284C"/>
              </a:solidFill>
            </a:endParaRPr>
          </a:p>
          <a:p>
            <a:pPr indent="0" algn="just">
              <a:lnSpc>
                <a:spcPct val="150000"/>
              </a:lnSpc>
              <a:buFont typeface="Wingdings" panose="05000000000000000000" charset="0"/>
              <a:buNone/>
            </a:pPr>
            <a:r>
              <a:rPr lang="en-US" sz="1400" b="1" dirty="0">
                <a:solidFill>
                  <a:srgbClr val="00284C"/>
                </a:solidFill>
                <a:sym typeface="+mn-ea"/>
              </a:rPr>
              <a:t>Dataset Overview:</a:t>
            </a:r>
            <a:endParaRPr lang="en-US" sz="1400" b="1"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sym typeface="+mn-ea"/>
              </a:rPr>
              <a:t>Longitudinal collection of data</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sym typeface="+mn-ea"/>
              </a:rPr>
              <a:t>Involves 150 subjects aged 60 to 96 years</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sym typeface="+mn-ea"/>
              </a:rPr>
              <a:t>Two or more imaging sessions per subject</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sym typeface="+mn-ea"/>
              </a:rPr>
              <a:t>A total of 373 imaging sessions</a:t>
            </a:r>
            <a:endParaRPr lang="en-US" sz="1200" dirty="0">
              <a:solidFill>
                <a:srgbClr val="00284C"/>
              </a:solidFill>
            </a:endParaRPr>
          </a:p>
          <a:p>
            <a:pPr indent="0" algn="just">
              <a:lnSpc>
                <a:spcPct val="150000"/>
              </a:lnSpc>
              <a:buFont typeface="Wingdings" panose="05000000000000000000" charset="0"/>
              <a:buNone/>
            </a:pPr>
            <a:endParaRPr lang="en-US" sz="1200" dirty="0">
              <a:solidFill>
                <a:srgbClr val="00284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9710" y="85090"/>
            <a:ext cx="2355850" cy="449580"/>
          </a:xfrm>
        </p:spPr>
        <p:txBody>
          <a:bodyPr/>
          <a:lstStyle/>
          <a:p>
            <a:r>
              <a:rPr lang="en-US" b="1" dirty="0">
                <a:solidFill>
                  <a:srgbClr val="00284C"/>
                </a:solidFill>
                <a:sym typeface="+mn-ea"/>
              </a:rPr>
              <a:t>Data Description</a:t>
            </a:r>
            <a:endParaRPr lang="en-US" b="1" dirty="0">
              <a:solidFill>
                <a:srgbClr val="00284C"/>
              </a:solidFill>
            </a:endParaRPr>
          </a:p>
          <a:p>
            <a:endParaRPr lang="en-US" b="1" dirty="0">
              <a:solidFill>
                <a:srgbClr val="00284C"/>
              </a:solidFill>
            </a:endParaRPr>
          </a:p>
        </p:txBody>
      </p:sp>
      <p:sp>
        <p:nvSpPr>
          <p:cNvPr id="4" name="Text Box 3"/>
          <p:cNvSpPr txBox="1"/>
          <p:nvPr/>
        </p:nvSpPr>
        <p:spPr>
          <a:xfrm>
            <a:off x="251460" y="416560"/>
            <a:ext cx="8770620" cy="4107815"/>
          </a:xfrm>
          <a:prstGeom prst="rect">
            <a:avLst/>
          </a:prstGeom>
          <a:noFill/>
        </p:spPr>
        <p:txBody>
          <a:bodyPr wrap="square" rtlCol="0" anchor="t">
            <a:spAutoFit/>
          </a:bodyPr>
          <a:p>
            <a:pPr indent="0" algn="just">
              <a:lnSpc>
                <a:spcPct val="150000"/>
              </a:lnSpc>
              <a:buFont typeface="Wingdings" panose="05000000000000000000" charset="0"/>
              <a:buNone/>
            </a:pPr>
            <a:r>
              <a:rPr lang="en-US" sz="1400" b="1" dirty="0">
                <a:solidFill>
                  <a:srgbClr val="00284C"/>
                </a:solidFill>
              </a:rPr>
              <a:t>MRI Scans:</a:t>
            </a:r>
            <a:endParaRPr lang="en-US" sz="1400" b="1"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rPr>
              <a:t>Each subject contributes 3 or 4 individual T1-weighted MRI scans</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rPr>
              <a:t>Scans obtained in single scan sessions</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rPr>
              <a:t>Demographic Details:</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rPr>
              <a:t>Subjects include both men and women</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rPr>
              <a:t>All subjects are right-handed</a:t>
            </a:r>
            <a:endParaRPr lang="en-US" sz="1600" b="1" dirty="0">
              <a:solidFill>
                <a:srgbClr val="00284C"/>
              </a:solidFill>
            </a:endParaRPr>
          </a:p>
          <a:p>
            <a:pPr indent="0" algn="just">
              <a:lnSpc>
                <a:spcPct val="150000"/>
              </a:lnSpc>
              <a:buFont typeface="Wingdings" panose="05000000000000000000" charset="0"/>
              <a:buNone/>
            </a:pPr>
            <a:r>
              <a:rPr lang="en-US" sz="1400" b="1" dirty="0">
                <a:solidFill>
                  <a:srgbClr val="00284C"/>
                </a:solidFill>
              </a:rPr>
              <a:t>Dementia Characteristics:</a:t>
            </a:r>
            <a:endParaRPr lang="en-US" sz="1400" b="1"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rPr>
              <a:t>72 subjects remained nondemented throughout the study</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rPr>
              <a:t>64 subjects initially characterized as demented</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rPr>
              <a:t>51 of them with mild to moderate Alzheimer’s disease</a:t>
            </a:r>
            <a:endParaRPr lang="en-US" sz="1200" dirty="0">
              <a:solidFill>
                <a:srgbClr val="00284C"/>
              </a:solidFill>
            </a:endParaRPr>
          </a:p>
          <a:p>
            <a:pPr marL="171450" indent="-171450" algn="just">
              <a:lnSpc>
                <a:spcPct val="150000"/>
              </a:lnSpc>
              <a:buFont typeface="Arial" panose="020B0604020202020204" pitchFamily="34" charset="0"/>
              <a:buChar char="•"/>
            </a:pPr>
            <a:r>
              <a:rPr lang="en-US" sz="1200" dirty="0">
                <a:solidFill>
                  <a:srgbClr val="00284C"/>
                </a:solidFill>
              </a:rPr>
              <a:t>14 subjects transitioned from nondemented to demented</a:t>
            </a:r>
            <a:endParaRPr lang="en-US" sz="1200" dirty="0">
              <a:solidFill>
                <a:srgbClr val="00284C"/>
              </a:solidFill>
            </a:endParaRPr>
          </a:p>
          <a:p>
            <a:pPr indent="0" algn="just">
              <a:lnSpc>
                <a:spcPct val="150000"/>
              </a:lnSpc>
              <a:buFont typeface="Wingdings" panose="05000000000000000000" charset="0"/>
              <a:buNone/>
            </a:pPr>
            <a:r>
              <a:rPr lang="en-US" sz="1400" b="1" dirty="0">
                <a:solidFill>
                  <a:srgbClr val="00284C"/>
                </a:solidFill>
              </a:rPr>
              <a:t>Study Significance:</a:t>
            </a:r>
            <a:endParaRPr lang="en-US" sz="1400" b="1" dirty="0">
              <a:solidFill>
                <a:srgbClr val="00284C"/>
              </a:solidFill>
            </a:endParaRPr>
          </a:p>
          <a:p>
            <a:pPr indent="0" algn="just">
              <a:lnSpc>
                <a:spcPct val="150000"/>
              </a:lnSpc>
              <a:buFont typeface="Wingdings" panose="05000000000000000000" charset="0"/>
              <a:buNone/>
            </a:pPr>
            <a:r>
              <a:rPr lang="en-US" sz="1200" dirty="0">
                <a:solidFill>
                  <a:srgbClr val="00284C"/>
                </a:solidFill>
              </a:rPr>
              <a:t>The longitudinal nature allows for a comprehensive exploration of aging, dementia, and neurodegenerative diseases</a:t>
            </a:r>
            <a:endParaRPr lang="en-US" sz="1200" dirty="0">
              <a:solidFill>
                <a:srgbClr val="00284C"/>
              </a:solidFill>
            </a:endParaRPr>
          </a:p>
          <a:p>
            <a:pPr indent="0" algn="just">
              <a:lnSpc>
                <a:spcPct val="150000"/>
              </a:lnSpc>
              <a:buFont typeface="Wingdings" panose="05000000000000000000" charset="0"/>
              <a:buNone/>
            </a:pPr>
            <a:r>
              <a:rPr lang="en-US" sz="1200" dirty="0">
                <a:solidFill>
                  <a:srgbClr val="00284C"/>
                </a:solidFill>
              </a:rPr>
              <a:t>Provides a rich source of data for understanding cognitive changes and disease progression</a:t>
            </a:r>
            <a:endParaRPr lang="en-US" sz="1200" dirty="0">
              <a:solidFill>
                <a:srgbClr val="00284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2319020" cy="449580"/>
          </a:xfrm>
        </p:spPr>
        <p:txBody>
          <a:bodyPr/>
          <a:lstStyle/>
          <a:p>
            <a:r>
              <a:rPr lang="en-US" b="1" dirty="0">
                <a:solidFill>
                  <a:srgbClr val="00284C"/>
                </a:solidFill>
                <a:sym typeface="+mn-ea"/>
              </a:rPr>
              <a:t>Methodology</a:t>
            </a:r>
            <a:endParaRPr lang="en-US" b="1" dirty="0">
              <a:solidFill>
                <a:srgbClr val="00284C"/>
              </a:solidFill>
              <a:sym typeface="+mn-ea"/>
            </a:endParaRPr>
          </a:p>
        </p:txBody>
      </p:sp>
      <p:sp>
        <p:nvSpPr>
          <p:cNvPr id="4" name="Text Box 3"/>
          <p:cNvSpPr txBox="1"/>
          <p:nvPr/>
        </p:nvSpPr>
        <p:spPr>
          <a:xfrm>
            <a:off x="299720" y="476885"/>
            <a:ext cx="8696960" cy="4149725"/>
          </a:xfrm>
          <a:prstGeom prst="rect">
            <a:avLst/>
          </a:prstGeom>
          <a:noFill/>
        </p:spPr>
        <p:txBody>
          <a:bodyPr wrap="square" rtlCol="0" anchor="t">
            <a:noAutofit/>
          </a:bodyPr>
          <a:p>
            <a:pPr indent="0" algn="just">
              <a:lnSpc>
                <a:spcPct val="150000"/>
              </a:lnSpc>
              <a:buNone/>
            </a:pPr>
            <a:r>
              <a:rPr lang="en-US" sz="1200" b="1" dirty="0">
                <a:solidFill>
                  <a:srgbClr val="00284C"/>
                </a:solidFill>
              </a:rPr>
              <a:t>Data Preprocessing:</a:t>
            </a:r>
            <a:endParaRPr lang="en-US" sz="1200" b="1"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rPr>
              <a:t>Handling Missing Values:</a:t>
            </a:r>
            <a:r>
              <a:rPr lang="en-US" sz="1200" dirty="0">
                <a:solidFill>
                  <a:srgbClr val="00284C"/>
                </a:solidFill>
              </a:rPr>
              <a:t> Continue using the KNN imputer for handling nan and null values. Explore additional imputation techniques if necessary for specific types of data.</a:t>
            </a:r>
            <a:endParaRPr lang="en-US" sz="1200"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rPr>
              <a:t>Outlier Management: </a:t>
            </a:r>
            <a:r>
              <a:rPr lang="en-US" sz="1200" dirty="0">
                <a:solidFill>
                  <a:srgbClr val="00284C"/>
                </a:solidFill>
              </a:rPr>
              <a:t>Apply your capping techniques to outliers and consider using statistical methods like Z-score or IQR (Interquartile Range) for more nuanced outlier detection and handling.</a:t>
            </a:r>
            <a:endParaRPr lang="en-US" sz="1200" dirty="0">
              <a:solidFill>
                <a:srgbClr val="00284C"/>
              </a:solidFill>
            </a:endParaRPr>
          </a:p>
          <a:p>
            <a:pPr indent="0" algn="just">
              <a:lnSpc>
                <a:spcPct val="150000"/>
              </a:lnSpc>
              <a:buNone/>
            </a:pPr>
            <a:r>
              <a:rPr lang="en-US" sz="1200" b="1" dirty="0">
                <a:solidFill>
                  <a:srgbClr val="00284C"/>
                </a:solidFill>
              </a:rPr>
              <a:t>Feature Engineering:</a:t>
            </a:r>
            <a:endParaRPr lang="en-US" sz="1200"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rPr>
              <a:t>F-Statistics for Feature Selection:</a:t>
            </a:r>
            <a:r>
              <a:rPr lang="en-US" sz="1200" dirty="0">
                <a:solidFill>
                  <a:srgbClr val="00284C"/>
                </a:solidFill>
              </a:rPr>
              <a:t> Stick to using F-statistics to identify the most significant features. This could be complemented with other techniques like mutual information or correlation analysis for a more comprehensive feature selection process.</a:t>
            </a:r>
            <a:endParaRPr lang="en-US" sz="1200"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rPr>
              <a:t>Focus on Top Features:</a:t>
            </a:r>
            <a:r>
              <a:rPr lang="en-US" sz="1200" dirty="0">
                <a:solidFill>
                  <a:srgbClr val="00284C"/>
                </a:solidFill>
              </a:rPr>
              <a:t> Maintain the focus on the top 8 features identified as most relevant for dementia prediction, ensuring the model is not overburdened with irrelevant or redundant data.</a:t>
            </a:r>
            <a:endParaRPr lang="en-US" sz="1200" dirty="0">
              <a:solidFill>
                <a:srgbClr val="00284C"/>
              </a:solidFill>
            </a:endParaRPr>
          </a:p>
          <a:p>
            <a:pPr indent="0" algn="just">
              <a:lnSpc>
                <a:spcPct val="150000"/>
              </a:lnSpc>
              <a:buNone/>
            </a:pPr>
            <a:r>
              <a:rPr lang="en-US" sz="1200" b="1" dirty="0">
                <a:solidFill>
                  <a:srgbClr val="00284C"/>
                </a:solidFill>
                <a:sym typeface="+mn-ea"/>
              </a:rPr>
              <a:t>Model Development:</a:t>
            </a:r>
            <a:endParaRPr lang="en-US" sz="1200" b="1"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sym typeface="+mn-ea"/>
              </a:rPr>
              <a:t>Diverse Models:</a:t>
            </a:r>
            <a:r>
              <a:rPr lang="en-US" sz="1200" dirty="0">
                <a:solidFill>
                  <a:srgbClr val="00284C"/>
                </a:solidFill>
                <a:sym typeface="+mn-ea"/>
              </a:rPr>
              <a:t> Continue building a variety of machine learning models like Logistic Regression, KNN, SVM, Random Forest, and Kernelized SVM. This approach ensures a broad spectrum analysis and caters to different aspects of the dataset.</a:t>
            </a:r>
            <a:endParaRPr lang="en-US" sz="1200"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sym typeface="+mn-ea"/>
              </a:rPr>
              <a:t>Model Comparison and Selection: </a:t>
            </a:r>
            <a:r>
              <a:rPr lang="en-US" sz="1200" dirty="0">
                <a:solidFill>
                  <a:srgbClr val="00284C"/>
                </a:solidFill>
                <a:sym typeface="+mn-ea"/>
              </a:rPr>
              <a:t>Evaluate each model's performance and select the one(s) that best fit the data and the prediction goals.</a:t>
            </a:r>
            <a:endParaRPr lang="en-US" sz="1200" dirty="0">
              <a:solidFill>
                <a:srgbClr val="00284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2319020" cy="449580"/>
          </a:xfrm>
        </p:spPr>
        <p:txBody>
          <a:bodyPr/>
          <a:lstStyle/>
          <a:p>
            <a:r>
              <a:rPr lang="en-US" b="1" dirty="0">
                <a:solidFill>
                  <a:srgbClr val="00284C"/>
                </a:solidFill>
                <a:sym typeface="+mn-ea"/>
              </a:rPr>
              <a:t>Methodology</a:t>
            </a:r>
            <a:endParaRPr lang="en-US" b="1" dirty="0">
              <a:solidFill>
                <a:srgbClr val="00284C"/>
              </a:solidFill>
              <a:sym typeface="+mn-ea"/>
            </a:endParaRPr>
          </a:p>
        </p:txBody>
      </p:sp>
      <p:sp>
        <p:nvSpPr>
          <p:cNvPr id="4" name="Text Box 3"/>
          <p:cNvSpPr txBox="1"/>
          <p:nvPr/>
        </p:nvSpPr>
        <p:spPr>
          <a:xfrm>
            <a:off x="299720" y="476885"/>
            <a:ext cx="8696960" cy="2584450"/>
          </a:xfrm>
          <a:prstGeom prst="rect">
            <a:avLst/>
          </a:prstGeom>
          <a:noFill/>
        </p:spPr>
        <p:txBody>
          <a:bodyPr wrap="square" rtlCol="0" anchor="t">
            <a:spAutoFit/>
          </a:bodyPr>
          <a:p>
            <a:pPr indent="0" algn="just">
              <a:lnSpc>
                <a:spcPct val="150000"/>
              </a:lnSpc>
              <a:buNone/>
            </a:pPr>
            <a:r>
              <a:rPr lang="en-US" sz="1200" b="1" dirty="0">
                <a:solidFill>
                  <a:srgbClr val="00284C"/>
                </a:solidFill>
                <a:sym typeface="+mn-ea"/>
              </a:rPr>
              <a:t>Model Evaluation:</a:t>
            </a:r>
            <a:endParaRPr lang="en-US" sz="1200" b="1"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sym typeface="+mn-ea"/>
              </a:rPr>
              <a:t>Cross-Validation:</a:t>
            </a:r>
            <a:r>
              <a:rPr lang="en-US" sz="1200" dirty="0">
                <a:solidFill>
                  <a:srgbClr val="00284C"/>
                </a:solidFill>
                <a:sym typeface="+mn-ea"/>
              </a:rPr>
              <a:t> Rigorously validate models using cross-validation to ensure their reliability and generalizability.</a:t>
            </a:r>
            <a:endParaRPr lang="en-US" sz="1200"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sym typeface="+mn-ea"/>
              </a:rPr>
              <a:t>Performance Metrics: </a:t>
            </a:r>
            <a:r>
              <a:rPr lang="en-US" sz="1200" dirty="0">
                <a:solidFill>
                  <a:srgbClr val="00284C"/>
                </a:solidFill>
                <a:sym typeface="+mn-ea"/>
              </a:rPr>
              <a:t>Assess models based on key metrics like accuracy, recall, precision, and F1 score. This comprehensive evaluation helps in understanding each model's strengths and weaknesses.</a:t>
            </a:r>
            <a:endParaRPr lang="en-US" sz="1200" dirty="0">
              <a:solidFill>
                <a:srgbClr val="00284C"/>
              </a:solidFill>
            </a:endParaRPr>
          </a:p>
          <a:p>
            <a:pPr indent="0" algn="just">
              <a:lnSpc>
                <a:spcPct val="150000"/>
              </a:lnSpc>
              <a:buNone/>
            </a:pPr>
            <a:r>
              <a:rPr lang="en-US" sz="1200" b="1" dirty="0">
                <a:solidFill>
                  <a:srgbClr val="00284C"/>
                </a:solidFill>
                <a:sym typeface="+mn-ea"/>
              </a:rPr>
              <a:t>Performance Visualization:</a:t>
            </a:r>
            <a:endParaRPr lang="en-US" sz="1200" b="1"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sym typeface="+mn-ea"/>
              </a:rPr>
              <a:t>Comparative Analysis:</a:t>
            </a:r>
            <a:r>
              <a:rPr lang="en-US" sz="1200" dirty="0">
                <a:solidFill>
                  <a:srgbClr val="00284C"/>
                </a:solidFill>
                <a:sym typeface="+mn-ea"/>
              </a:rPr>
              <a:t> Visually compare the models by plotting their performance metrics. Tools like confusion matrices, ROC curves, and precision-recall curves can be particularly insightful.</a:t>
            </a:r>
            <a:endParaRPr lang="en-US" sz="1200" dirty="0">
              <a:solidFill>
                <a:srgbClr val="00284C"/>
              </a:solidFill>
            </a:endParaRPr>
          </a:p>
          <a:p>
            <a:pPr marL="171450" indent="-171450" algn="just">
              <a:lnSpc>
                <a:spcPct val="150000"/>
              </a:lnSpc>
              <a:buFont typeface="Wingdings" panose="05000000000000000000" charset="0"/>
              <a:buChar char="Ø"/>
            </a:pPr>
            <a:r>
              <a:rPr lang="en-US" sz="1200" b="1" dirty="0">
                <a:solidFill>
                  <a:srgbClr val="00284C"/>
                </a:solidFill>
                <a:sym typeface="+mn-ea"/>
              </a:rPr>
              <a:t>Interpretation and Insights:</a:t>
            </a:r>
            <a:r>
              <a:rPr lang="en-US" sz="1200" dirty="0">
                <a:solidFill>
                  <a:srgbClr val="00284C"/>
                </a:solidFill>
                <a:sym typeface="+mn-ea"/>
              </a:rPr>
              <a:t> Use these visualizations to gain insights into each model's performance, aiding in the final selection of the most effective model for dementia prediction.</a:t>
            </a:r>
            <a:endParaRPr lang="en-US" sz="1200" dirty="0">
              <a:solidFill>
                <a:srgbClr val="0028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3679190" cy="449580"/>
          </a:xfrm>
        </p:spPr>
        <p:txBody>
          <a:bodyPr/>
          <a:lstStyle/>
          <a:p>
            <a:r>
              <a:rPr lang="en-US" b="1" dirty="0">
                <a:solidFill>
                  <a:srgbClr val="00284C"/>
                </a:solidFill>
                <a:sym typeface="+mn-ea"/>
              </a:rPr>
              <a:t>Results </a:t>
            </a:r>
            <a:endParaRPr lang="en-US" b="1" dirty="0">
              <a:solidFill>
                <a:srgbClr val="00284C"/>
              </a:solidFill>
            </a:endParaRPr>
          </a:p>
          <a:p>
            <a:endParaRPr lang="en-US" b="1" dirty="0">
              <a:solidFill>
                <a:srgbClr val="00284C"/>
              </a:solidFill>
            </a:endParaRPr>
          </a:p>
        </p:txBody>
      </p:sp>
      <p:sp>
        <p:nvSpPr>
          <p:cNvPr id="4" name="Text Box 3"/>
          <p:cNvSpPr txBox="1"/>
          <p:nvPr/>
        </p:nvSpPr>
        <p:spPr>
          <a:xfrm>
            <a:off x="356870" y="583565"/>
            <a:ext cx="8289290" cy="4015105"/>
          </a:xfrm>
          <a:prstGeom prst="rect">
            <a:avLst/>
          </a:prstGeom>
          <a:noFill/>
        </p:spPr>
        <p:txBody>
          <a:bodyPr wrap="square" rtlCol="0">
            <a:noAutofit/>
          </a:bodyPr>
          <a:p>
            <a:r>
              <a:rPr lang="en-IN" altLang="en-US"/>
              <a:t>The</a:t>
            </a:r>
            <a:r>
              <a:rPr lang="en-US"/>
              <a:t> handling of null values was addressed meticulously using the KNN imputer. This method estimates missing values based on the similarity of neighboring data points, thereby preserving the underlying structure and relationships within the dataset. This approach ensures data integrity and completeness, which is crucial for the accuracy and reliability of the subsequent analysis in dementia prediction.</a:t>
            </a:r>
            <a:endParaRPr lang="en-US"/>
          </a:p>
          <a:p>
            <a:endParaRPr lang="en-US"/>
          </a:p>
          <a:p>
            <a:endParaRPr lang="en-US"/>
          </a:p>
        </p:txBody>
      </p:sp>
      <p:pic>
        <p:nvPicPr>
          <p:cNvPr id="7" name="Picture 6" descr="Screenshot (97)"/>
          <p:cNvPicPr>
            <a:picLocks noChangeAspect="1"/>
          </p:cNvPicPr>
          <p:nvPr/>
        </p:nvPicPr>
        <p:blipFill>
          <a:blip r:embed="rId1"/>
          <a:srcRect l="14722" t="22383" r="61500" b="42123"/>
          <a:stretch>
            <a:fillRect/>
          </a:stretch>
        </p:blipFill>
        <p:spPr>
          <a:xfrm>
            <a:off x="551180" y="1572895"/>
            <a:ext cx="3188335" cy="2742565"/>
          </a:xfrm>
          <a:prstGeom prst="rect">
            <a:avLst/>
          </a:prstGeom>
        </p:spPr>
      </p:pic>
      <p:pic>
        <p:nvPicPr>
          <p:cNvPr id="11" name="Picture 10" descr="Screenshot (97)"/>
          <p:cNvPicPr>
            <a:picLocks noChangeAspect="1"/>
          </p:cNvPicPr>
          <p:nvPr/>
        </p:nvPicPr>
        <p:blipFill>
          <a:blip r:embed="rId1"/>
          <a:srcRect l="15174" t="58198" r="62819" b="7593"/>
          <a:stretch>
            <a:fillRect/>
          </a:stretch>
        </p:blipFill>
        <p:spPr>
          <a:xfrm>
            <a:off x="5313680" y="1572895"/>
            <a:ext cx="2823210" cy="2724785"/>
          </a:xfrm>
          <a:prstGeom prst="rect">
            <a:avLst/>
          </a:prstGeom>
        </p:spPr>
      </p:pic>
      <p:cxnSp>
        <p:nvCxnSpPr>
          <p:cNvPr id="12" name="Straight Arrow Connector 11"/>
          <p:cNvCxnSpPr>
            <a:stCxn id="7" idx="3"/>
            <a:endCxn id="11" idx="1"/>
          </p:cNvCxnSpPr>
          <p:nvPr/>
        </p:nvCxnSpPr>
        <p:spPr>
          <a:xfrm flipV="1">
            <a:off x="3739515" y="2935605"/>
            <a:ext cx="1574165" cy="88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3845560" y="2636520"/>
            <a:ext cx="1468120" cy="299085"/>
          </a:xfrm>
          <a:prstGeom prst="rect">
            <a:avLst/>
          </a:prstGeom>
          <a:noFill/>
          <a:ln>
            <a:noFill/>
          </a:ln>
        </p:spPr>
        <p:txBody>
          <a:bodyPr wrap="square" rtlCol="0">
            <a:spAutoFit/>
          </a:bodyPr>
          <a:p>
            <a:r>
              <a:rPr lang="en-US">
                <a:sym typeface="+mn-ea"/>
              </a:rPr>
              <a:t>KNN imputer</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9720" y="85090"/>
            <a:ext cx="3679190" cy="449580"/>
          </a:xfrm>
        </p:spPr>
        <p:txBody>
          <a:bodyPr/>
          <a:lstStyle/>
          <a:p>
            <a:r>
              <a:rPr lang="en-US" b="1" dirty="0">
                <a:solidFill>
                  <a:srgbClr val="00284C"/>
                </a:solidFill>
                <a:sym typeface="+mn-ea"/>
              </a:rPr>
              <a:t>Results </a:t>
            </a:r>
            <a:endParaRPr lang="en-US" b="1" dirty="0">
              <a:solidFill>
                <a:srgbClr val="00284C"/>
              </a:solidFill>
            </a:endParaRPr>
          </a:p>
          <a:p>
            <a:endParaRPr lang="en-US" b="1" dirty="0">
              <a:solidFill>
                <a:srgbClr val="00284C"/>
              </a:solidFill>
            </a:endParaRPr>
          </a:p>
        </p:txBody>
      </p:sp>
      <p:sp>
        <p:nvSpPr>
          <p:cNvPr id="4" name="Text Box 3"/>
          <p:cNvSpPr txBox="1"/>
          <p:nvPr/>
        </p:nvSpPr>
        <p:spPr>
          <a:xfrm>
            <a:off x="131445" y="583565"/>
            <a:ext cx="8514715" cy="3984625"/>
          </a:xfrm>
          <a:prstGeom prst="rect">
            <a:avLst/>
          </a:prstGeom>
          <a:noFill/>
        </p:spPr>
        <p:txBody>
          <a:bodyPr wrap="square" rtlCol="0">
            <a:noAutofit/>
          </a:bodyPr>
          <a:p>
            <a:r>
              <a:rPr lang="en-US"/>
              <a:t>For managing outliers in your project, capping techniques were strategically employed. This method involved setting thresholds to identify and limit extreme values, thereby mitigating the potential skewing effect of outliers on the dataset.</a:t>
            </a:r>
            <a:endParaRPr lang="en-US"/>
          </a:p>
          <a:p>
            <a:r>
              <a:rPr lang="en-IN" altLang="en-US">
                <a:sym typeface="+mn-ea"/>
              </a:rPr>
              <a:t>                                             </a:t>
            </a:r>
            <a:r>
              <a:rPr lang="en-IN" altLang="en-US" b="1">
                <a:sym typeface="+mn-ea"/>
              </a:rPr>
              <a:t>  Before                                                                                        After</a:t>
            </a:r>
            <a:endParaRPr lang="en-US"/>
          </a:p>
          <a:p>
            <a:endParaRPr lang="en-US"/>
          </a:p>
          <a:p>
            <a:endParaRPr lang="en-US"/>
          </a:p>
        </p:txBody>
      </p:sp>
      <p:pic>
        <p:nvPicPr>
          <p:cNvPr id="2" name="Picture 1" descr="Screenshot (95)"/>
          <p:cNvPicPr>
            <a:picLocks noChangeAspect="1"/>
          </p:cNvPicPr>
          <p:nvPr/>
        </p:nvPicPr>
        <p:blipFill>
          <a:blip r:embed="rId1"/>
          <a:srcRect l="19403" t="32444" r="33083" b="7852"/>
          <a:stretch>
            <a:fillRect/>
          </a:stretch>
        </p:blipFill>
        <p:spPr>
          <a:xfrm>
            <a:off x="4429125" y="1663700"/>
            <a:ext cx="3974465" cy="2809240"/>
          </a:xfrm>
          <a:prstGeom prst="rect">
            <a:avLst/>
          </a:prstGeom>
        </p:spPr>
      </p:pic>
      <p:pic>
        <p:nvPicPr>
          <p:cNvPr id="11" name="Picture 10" descr="Screenshot (96)"/>
          <p:cNvPicPr>
            <a:picLocks noChangeAspect="1"/>
          </p:cNvPicPr>
          <p:nvPr/>
        </p:nvPicPr>
        <p:blipFill>
          <a:blip r:embed="rId2"/>
          <a:srcRect l="19403" t="32444" r="32576" b="7852"/>
          <a:stretch>
            <a:fillRect/>
          </a:stretch>
        </p:blipFill>
        <p:spPr>
          <a:xfrm>
            <a:off x="131445" y="1623060"/>
            <a:ext cx="4074795" cy="2849880"/>
          </a:xfrm>
          <a:prstGeom prst="rect">
            <a:avLst/>
          </a:prstGeom>
        </p:spPr>
      </p:pic>
    </p:spTree>
  </p:cSld>
  <p:clrMapOvr>
    <a:masterClrMapping/>
  </p:clrMapOvr>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9359</Words>
  <Application>WPS Presentation</Application>
  <PresentationFormat>On-screen Show (16:9)</PresentationFormat>
  <Paragraphs>152</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11</vt:i4>
      </vt:variant>
      <vt:variant>
        <vt:lpstr>幻灯片标题</vt:lpstr>
      </vt:variant>
      <vt:variant>
        <vt:i4>16</vt:i4>
      </vt:variant>
    </vt:vector>
  </HeadingPairs>
  <TitlesOfParts>
    <vt:vector size="35" baseType="lpstr">
      <vt:lpstr>Arial</vt:lpstr>
      <vt:lpstr>SimSun</vt:lpstr>
      <vt:lpstr>Wingdings</vt:lpstr>
      <vt:lpstr>Wingdings</vt:lpstr>
      <vt:lpstr>Calibri</vt:lpstr>
      <vt:lpstr>Microsoft YaHei</vt:lpstr>
      <vt:lpstr>Arial Unicode MS</vt:lpstr>
      <vt:lpstr>Calibri Light</vt:lpstr>
      <vt:lpstr>Title Slide 1</vt:lpstr>
      <vt:lpstr>Title Slide 2</vt:lpstr>
      <vt:lpstr>Title Slide 3</vt:lpstr>
      <vt:lpstr>Title Slide 4</vt:lpstr>
      <vt:lpstr>Title Slide 5</vt:lpstr>
      <vt:lpstr>Title Slide 6</vt:lpstr>
      <vt:lpstr>Content Slide 1</vt:lpstr>
      <vt:lpstr>Content Slide 2</vt:lpstr>
      <vt:lpstr>Content Slide 3</vt:lpstr>
      <vt:lpstr>Content Slide 4</vt:lpstr>
      <vt:lpstr>1_Content Slide 4</vt:lpstr>
      <vt:lpstr>ECE 537/CIS 568 Data Mining, Fall 2023 Project Title : Prediction of Dementia Professor: YI LU MURPHEY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Mythresh Neerugattu</cp:lastModifiedBy>
  <cp:revision>29</cp:revision>
  <dcterms:created xsi:type="dcterms:W3CDTF">2017-05-23T17:12:00Z</dcterms:created>
  <dcterms:modified xsi:type="dcterms:W3CDTF">2024-11-20T20:18:10Z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8FC7BBD93F41494EBE7E6CB1D1E4598A_13</vt:lpwstr>
  </property>
  <property fmtid="{D5CDD505-2E9C-101B-9397-08002B2CF9AE}" pid="3" name="KSOProductBuildVer">
    <vt:lpwstr>1033-12.2.0.18911</vt:lpwstr>
  </property>
</Properties>
</file>